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harts/chart1.xml" ContentType="application/vnd.openxmlformats-officedocument.drawingml.chart+xml"/>
  <Override PartName="/ppt/notesSlides/notesSlide32.xml" ContentType="application/vnd.openxmlformats-officedocument.presentationml.notesSlide+xml"/>
  <Override PartName="/ppt/charts/chart2.xml" ContentType="application/vnd.openxmlformats-officedocument.drawingml.chart+xml"/>
  <Override PartName="/ppt/notesSlides/notesSlide33.xml" ContentType="application/vnd.openxmlformats-officedocument.presentationml.notesSlide+xml"/>
  <Override PartName="/ppt/charts/chart3.xml" ContentType="application/vnd.openxmlformats-officedocument.drawingml.chart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56" r:id="rId2"/>
    <p:sldId id="257" r:id="rId3"/>
    <p:sldId id="302" r:id="rId4"/>
    <p:sldId id="303" r:id="rId5"/>
    <p:sldId id="304" r:id="rId6"/>
    <p:sldId id="305" r:id="rId7"/>
    <p:sldId id="306" r:id="rId8"/>
    <p:sldId id="307" r:id="rId9"/>
    <p:sldId id="308" r:id="rId10"/>
    <p:sldId id="309" r:id="rId11"/>
    <p:sldId id="310" r:id="rId12"/>
    <p:sldId id="311" r:id="rId13"/>
    <p:sldId id="258" r:id="rId14"/>
    <p:sldId id="261" r:id="rId15"/>
    <p:sldId id="264" r:id="rId16"/>
    <p:sldId id="324" r:id="rId17"/>
    <p:sldId id="259" r:id="rId18"/>
    <p:sldId id="275" r:id="rId19"/>
    <p:sldId id="289" r:id="rId20"/>
    <p:sldId id="266" r:id="rId21"/>
    <p:sldId id="265" r:id="rId22"/>
    <p:sldId id="295" r:id="rId23"/>
    <p:sldId id="273" r:id="rId24"/>
    <p:sldId id="272" r:id="rId25"/>
    <p:sldId id="276" r:id="rId26"/>
    <p:sldId id="315" r:id="rId27"/>
    <p:sldId id="313" r:id="rId28"/>
    <p:sldId id="312" r:id="rId29"/>
    <p:sldId id="314" r:id="rId30"/>
    <p:sldId id="325" r:id="rId31"/>
    <p:sldId id="327" r:id="rId32"/>
    <p:sldId id="326" r:id="rId33"/>
    <p:sldId id="328" r:id="rId34"/>
    <p:sldId id="297" r:id="rId35"/>
    <p:sldId id="296" r:id="rId36"/>
    <p:sldId id="298" r:id="rId37"/>
    <p:sldId id="301" r:id="rId38"/>
    <p:sldId id="299" r:id="rId39"/>
    <p:sldId id="300" r:id="rId40"/>
    <p:sldId id="283" r:id="rId41"/>
    <p:sldId id="280" r:id="rId42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44" autoAdjust="0"/>
    <p:restoredTop sz="87811" autoAdjust="0"/>
  </p:normalViewPr>
  <p:slideViewPr>
    <p:cSldViewPr>
      <p:cViewPr varScale="1">
        <p:scale>
          <a:sx n="91" d="100"/>
          <a:sy n="91" d="100"/>
        </p:scale>
        <p:origin x="-96" y="-22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966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file:///E:\hsr\se2p_svn.elmermx.ch\doc\01_Projektplan\zeiterfassung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Milestones!$C$1</c:f>
              <c:strCache>
                <c:ptCount val="1"/>
                <c:pt idx="0">
                  <c:v>Gesamtzahl</c:v>
                </c:pt>
              </c:strCache>
            </c:strRef>
          </c:tx>
          <c:invertIfNegative val="0"/>
          <c:cat>
            <c:strRef>
              <c:f>Milestones!$A$2:$A$7</c:f>
              <c:strCache>
                <c:ptCount val="6"/>
                <c:pt idx="0">
                  <c:v>MS1: Projektplan</c:v>
                </c:pt>
                <c:pt idx="1">
                  <c:v>MS2: Anforderungen und Analyse</c:v>
                </c:pt>
                <c:pt idx="2">
                  <c:v>MS3: Ende Elaboration</c:v>
                </c:pt>
                <c:pt idx="3">
                  <c:v>MS4: Architektur/Design 1</c:v>
                </c:pt>
                <c:pt idx="4">
                  <c:v>MS5: Architektur/Design 2</c:v>
                </c:pt>
                <c:pt idx="5">
                  <c:v>MS6: Schlusspräsentation/-abgabe</c:v>
                </c:pt>
              </c:strCache>
            </c:strRef>
          </c:cat>
          <c:val>
            <c:numRef>
              <c:f>Milestones!$C$2:$C$7</c:f>
              <c:numCache>
                <c:formatCode>Standard</c:formatCode>
                <c:ptCount val="6"/>
                <c:pt idx="0">
                  <c:v>154.75</c:v>
                </c:pt>
                <c:pt idx="1">
                  <c:v>176.5</c:v>
                </c:pt>
                <c:pt idx="2">
                  <c:v>134.5</c:v>
                </c:pt>
                <c:pt idx="3">
                  <c:v>191.75</c:v>
                </c:pt>
                <c:pt idx="4">
                  <c:v>220</c:v>
                </c:pt>
                <c:pt idx="5">
                  <c:v>145.5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3776512"/>
        <c:axId val="73790592"/>
      </c:barChart>
      <c:catAx>
        <c:axId val="73776512"/>
        <c:scaling>
          <c:orientation val="minMax"/>
        </c:scaling>
        <c:delete val="0"/>
        <c:axPos val="b"/>
        <c:majorTickMark val="out"/>
        <c:minorTickMark val="none"/>
        <c:tickLblPos val="nextTo"/>
        <c:crossAx val="73790592"/>
        <c:crosses val="autoZero"/>
        <c:auto val="1"/>
        <c:lblAlgn val="ctr"/>
        <c:lblOffset val="100"/>
        <c:noMultiLvlLbl val="0"/>
      </c:catAx>
      <c:valAx>
        <c:axId val="73790592"/>
        <c:scaling>
          <c:orientation val="minMax"/>
        </c:scaling>
        <c:delete val="0"/>
        <c:axPos val="l"/>
        <c:majorGridlines/>
        <c:numFmt formatCode="Standard" sourceLinked="1"/>
        <c:majorTickMark val="out"/>
        <c:minorTickMark val="none"/>
        <c:tickLblPos val="nextTo"/>
        <c:crossAx val="73776512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v>Stunden</c:v>
          </c:tx>
          <c:marker>
            <c:symbol val="none"/>
          </c:marker>
          <c:val>
            <c:numRef>
              <c:f>'h pro Tag'!$H$2:$H$16</c:f>
              <c:numCache>
                <c:formatCode>Standard</c:formatCode>
                <c:ptCount val="15"/>
                <c:pt idx="0">
                  <c:v>20</c:v>
                </c:pt>
                <c:pt idx="1">
                  <c:v>80</c:v>
                </c:pt>
                <c:pt idx="2">
                  <c:v>58.25</c:v>
                </c:pt>
                <c:pt idx="3">
                  <c:v>37.25</c:v>
                </c:pt>
                <c:pt idx="4">
                  <c:v>60.75</c:v>
                </c:pt>
                <c:pt idx="5">
                  <c:v>58</c:v>
                </c:pt>
                <c:pt idx="6">
                  <c:v>72.25</c:v>
                </c:pt>
                <c:pt idx="7">
                  <c:v>79.25</c:v>
                </c:pt>
                <c:pt idx="8">
                  <c:v>65.25</c:v>
                </c:pt>
                <c:pt idx="9">
                  <c:v>54.25</c:v>
                </c:pt>
                <c:pt idx="10">
                  <c:v>91.25</c:v>
                </c:pt>
                <c:pt idx="11">
                  <c:v>119</c:v>
                </c:pt>
                <c:pt idx="12">
                  <c:v>94</c:v>
                </c:pt>
                <c:pt idx="13">
                  <c:v>65</c:v>
                </c:pt>
                <c:pt idx="14">
                  <c:v>66.5</c:v>
                </c:pt>
              </c:numCache>
            </c:numRef>
          </c: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5242880"/>
        <c:axId val="77657216"/>
      </c:lineChart>
      <c:catAx>
        <c:axId val="75242880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de-CH"/>
                  <a:t>Projektwoche</a:t>
                </a:r>
              </a:p>
            </c:rich>
          </c:tx>
          <c:layout/>
          <c:overlay val="0"/>
        </c:title>
        <c:majorTickMark val="out"/>
        <c:minorTickMark val="none"/>
        <c:tickLblPos val="nextTo"/>
        <c:crossAx val="77657216"/>
        <c:crosses val="autoZero"/>
        <c:auto val="1"/>
        <c:lblAlgn val="ctr"/>
        <c:lblOffset val="100"/>
        <c:noMultiLvlLbl val="0"/>
      </c:catAx>
      <c:valAx>
        <c:axId val="77657216"/>
        <c:scaling>
          <c:orientation val="minMax"/>
          <c:min val="0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de-CH"/>
                  <a:t>Stunden</a:t>
                </a:r>
              </a:p>
            </c:rich>
          </c:tx>
          <c:layout/>
          <c:overlay val="0"/>
        </c:title>
        <c:numFmt formatCode="Standard" sourceLinked="1"/>
        <c:majorTickMark val="out"/>
        <c:minorTickMark val="none"/>
        <c:tickLblPos val="nextTo"/>
        <c:crossAx val="75242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CH"/>
  <c:roundedCorners val="0"/>
  <mc:AlternateContent xmlns:mc="http://schemas.openxmlformats.org/markup-compatibility/2006">
    <mc:Choice xmlns:c14="http://schemas.microsoft.com/office/drawing/2007/8/2/chart" Requires="c14">
      <c14:style val="111"/>
    </mc:Choice>
    <mc:Fallback>
      <c:style val="11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Activities!$C$1</c:f>
              <c:strCache>
                <c:ptCount val="1"/>
                <c:pt idx="0">
                  <c:v>Gesamtzahl</c:v>
                </c:pt>
              </c:strCache>
            </c:strRef>
          </c:tx>
          <c:dLbls>
            <c:dLbl>
              <c:idx val="0"/>
              <c:layout>
                <c:manualLayout>
                  <c:x val="-0.22016146547713594"/>
                  <c:y val="2.4734709444645227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1"/>
              <c:layout>
                <c:manualLayout>
                  <c:x val="-3.7877961040673896E-2"/>
                  <c:y val="0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2"/>
              <c:layout>
                <c:manualLayout>
                  <c:x val="9.005541121071986E-2"/>
                  <c:y val="6.2123835114582422E-3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3"/>
              <c:layout>
                <c:manualLayout>
                  <c:x val="0.16319765161803404"/>
                  <c:y val="2.2583865145110859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4"/>
              <c:layout>
                <c:manualLayout>
                  <c:x val="0.16546011930448803"/>
                  <c:y val="0.15453646934335571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5"/>
              <c:layout>
                <c:manualLayout>
                  <c:x val="0.10913847531462714"/>
                  <c:y val="0.27728295186613688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dLbl>
              <c:idx val="8"/>
              <c:layout>
                <c:manualLayout>
                  <c:x val="-5.6309067434179232E-2"/>
                  <c:y val="-9.765629101634675E-2"/>
                </c:manualLayout>
              </c:layout>
              <c:showLegendKey val="0"/>
              <c:showVal val="1"/>
              <c:showCatName val="1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400" b="1"/>
                </a:pPr>
                <a:endParaRPr lang="de-DE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Activities!$C$2:$C$12</c:f>
              <c:numCache>
                <c:formatCode>Standard</c:formatCode>
                <c:ptCount val="11"/>
                <c:pt idx="0">
                  <c:v>1.25</c:v>
                </c:pt>
                <c:pt idx="1">
                  <c:v>12.5</c:v>
                </c:pt>
                <c:pt idx="2">
                  <c:v>29.75</c:v>
                </c:pt>
                <c:pt idx="3">
                  <c:v>34.75</c:v>
                </c:pt>
                <c:pt idx="4">
                  <c:v>36</c:v>
                </c:pt>
                <c:pt idx="5">
                  <c:v>49</c:v>
                </c:pt>
                <c:pt idx="6">
                  <c:v>121.5</c:v>
                </c:pt>
                <c:pt idx="7">
                  <c:v>130.25</c:v>
                </c:pt>
                <c:pt idx="8">
                  <c:v>138.25</c:v>
                </c:pt>
                <c:pt idx="9">
                  <c:v>232</c:v>
                </c:pt>
                <c:pt idx="10">
                  <c:v>237.75</c:v>
                </c:pt>
              </c:numCache>
            </c:numRef>
          </c:val>
        </c:ser>
        <c:ser>
          <c:idx val="1"/>
          <c:order val="1"/>
          <c:tx>
            <c:strRef>
              <c:f>Activities!$D$1</c:f>
              <c:strCache>
                <c:ptCount val="1"/>
              </c:strCache>
            </c:strRef>
          </c:tx>
          <c:dLbls>
            <c:showLegendKey val="0"/>
            <c:showVal val="1"/>
            <c:showCatName val="1"/>
            <c:showSerName val="0"/>
            <c:showPercent val="0"/>
            <c:showBubbleSize val="0"/>
            <c:showLeaderLines val="1"/>
          </c:dLbls>
          <c:cat>
            <c:strRef>
              <c:f>Activities!$A$2:$A$12</c:f>
              <c:strCache>
                <c:ptCount val="11"/>
                <c:pt idx="0">
                  <c:v>Deployment</c:v>
                </c:pt>
                <c:pt idx="1">
                  <c:v>Requirements</c:v>
                </c:pt>
                <c:pt idx="2">
                  <c:v>Test</c:v>
                </c:pt>
                <c:pt idx="3">
                  <c:v>Studium Technologien</c:v>
                </c:pt>
                <c:pt idx="4">
                  <c:v>Business Modeling</c:v>
                </c:pt>
                <c:pt idx="5">
                  <c:v>Analyse und Design</c:v>
                </c:pt>
                <c:pt idx="6">
                  <c:v>Dokumentation</c:v>
                </c:pt>
                <c:pt idx="7">
                  <c:v>Projekt Management</c:v>
                </c:pt>
                <c:pt idx="8">
                  <c:v>Qualitätssicherung</c:v>
                </c:pt>
                <c:pt idx="9">
                  <c:v>Sitzungen</c:v>
                </c:pt>
                <c:pt idx="10">
                  <c:v>Implementation</c:v>
                </c:pt>
              </c:strCache>
            </c:strRef>
          </c:cat>
          <c:val>
            <c:numRef>
              <c:f>Activities!$D$2:$D$12</c:f>
              <c:numCache>
                <c:formatCode>Standard</c:formatCode>
                <c:ptCount val="11"/>
              </c:numCache>
            </c:numRef>
          </c:val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FE562-B4A7-4691-93A6-AE6376F8EF26}" type="datetimeFigureOut">
              <a:rPr lang="de-CH" smtClean="0"/>
              <a:t>30.05.2011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97FE81-6B21-41EA-A3E2-976A199E5936}" type="slidenum">
              <a:rPr lang="de-CH" smtClean="0"/>
              <a:t>‹Nr.›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809161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</a:p>
          <a:p>
            <a:r>
              <a:rPr lang="de-CH" dirty="0" smtClean="0"/>
              <a:t>Vorbereitung: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Popcorn</a:t>
            </a:r>
          </a:p>
          <a:p>
            <a:pPr marL="171450" indent="-171450">
              <a:buFont typeface="Arial" charset="0"/>
              <a:buChar char="•"/>
            </a:pPr>
            <a:r>
              <a:rPr lang="de-CH" baseline="0" dirty="0" smtClean="0"/>
              <a:t>Christina Laptop: Browser mit mrt.elmermx.ch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Lukas: Emulator</a:t>
            </a:r>
          </a:p>
          <a:p>
            <a:pPr marL="171450" indent="-171450">
              <a:buFont typeface="Arial" charset="0"/>
              <a:buChar char="•"/>
            </a:pPr>
            <a:r>
              <a:rPr lang="de-CH" dirty="0" smtClean="0"/>
              <a:t>Christina: Telefon (mit WLAN)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370072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944115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517799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104989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50583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75714281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035038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9935042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0642004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19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58090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76129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96732073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3876137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2439003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Lukas (</a:t>
            </a:r>
            <a:r>
              <a:rPr lang="de-CH" dirty="0" err="1" smtClean="0"/>
              <a:t>Digi</a:t>
            </a:r>
            <a:r>
              <a:rPr lang="de-CH" dirty="0" smtClean="0"/>
              <a:t>: Orientierungspunkt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4674357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Lukas, Emulator</a:t>
            </a:r>
          </a:p>
          <a:p>
            <a:r>
              <a:rPr lang="de-CH" dirty="0" smtClean="0"/>
              <a:t>Christina</a:t>
            </a:r>
            <a:r>
              <a:rPr lang="de-CH" baseline="0" dirty="0" smtClean="0"/>
              <a:t>, </a:t>
            </a:r>
            <a:r>
              <a:rPr lang="de-CH" baseline="0" dirty="0" smtClean="0"/>
              <a:t>Sekretärin</a:t>
            </a:r>
          </a:p>
          <a:p>
            <a:r>
              <a:rPr lang="de-CH" baseline="0" dirty="0" smtClean="0"/>
              <a:t>Delia</a:t>
            </a:r>
            <a:r>
              <a:rPr lang="de-CH" baseline="0" dirty="0" smtClean="0"/>
              <a:t>, </a:t>
            </a:r>
            <a:r>
              <a:rPr lang="de-CH" baseline="0" dirty="0" smtClean="0"/>
              <a:t>Kundin</a:t>
            </a:r>
          </a:p>
          <a:p>
            <a:r>
              <a:rPr lang="de-CH" baseline="0" dirty="0" err="1" smtClean="0"/>
              <a:t>Digi</a:t>
            </a:r>
            <a:r>
              <a:rPr lang="de-CH" baseline="0" dirty="0" smtClean="0"/>
              <a:t>, Super Mario</a:t>
            </a:r>
          </a:p>
          <a:p>
            <a:endParaRPr lang="de-CH" baseline="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60969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Christina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12010348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480883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Christina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29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5623140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85968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817350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6618915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32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6725478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smtClean="0"/>
              <a:t>Delia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33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77032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Delia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Remo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Lukas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39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7732318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err="1" smtClean="0"/>
              <a:t>Digi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40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12122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21279170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CH" dirty="0" smtClean="0"/>
              <a:t>Wikipedia :-P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41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8067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5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5378065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6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09728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4563906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8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3384971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CH" dirty="0" err="1" smtClean="0"/>
              <a:t>Digi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897FE81-6B21-41EA-A3E2-976A199E5936}" type="slidenum">
              <a:rPr lang="de-CH" smtClean="0"/>
              <a:t>9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56447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1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2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1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FDE9042E-4E4D-4964-A514-ED26055502DF}" type="datetime1">
              <a:rPr lang="de-DE" smtClean="0"/>
              <a:t>30.05.2011</a:t>
            </a:fld>
            <a:endParaRPr lang="de-DE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4" name="Grafik 13" descr="HSR Logo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1472" y="5786454"/>
            <a:ext cx="2321854" cy="615292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5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30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A76472-FE75-49F7-821C-0446D983845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4" y="274641"/>
            <a:ext cx="1777471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ED69EEE-5B7D-41B0-9AC9-40E6432EA1FF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dirty="0" smtClean="0"/>
              <a:t>Textmasterformat bearbeiten</a:t>
            </a:r>
          </a:p>
          <a:p>
            <a:pPr lvl="1" eaLnBrk="1" latinLnBrk="0" hangingPunct="1"/>
            <a:r>
              <a:rPr lang="de-DE" dirty="0" smtClean="0"/>
              <a:t>Zweite Ebene</a:t>
            </a:r>
          </a:p>
          <a:p>
            <a:pPr lvl="2" eaLnBrk="1" latinLnBrk="0" hangingPunct="1"/>
            <a:r>
              <a:rPr lang="de-DE" dirty="0" smtClean="0"/>
              <a:t>Dritte Ebene</a:t>
            </a:r>
          </a:p>
          <a:p>
            <a:pPr lvl="3" eaLnBrk="1" latinLnBrk="0" hangingPunct="1"/>
            <a:r>
              <a:rPr lang="de-DE" dirty="0" smtClean="0"/>
              <a:t>Vierte Ebene</a:t>
            </a:r>
          </a:p>
          <a:p>
            <a:pPr lvl="4" eaLnBrk="1" latinLnBrk="0" hangingPunct="1"/>
            <a:r>
              <a:rPr lang="de-DE" dirty="0" smtClean="0"/>
              <a:t>Fünfte Ebene</a:t>
            </a:r>
            <a:endParaRPr kumimoji="0"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3ED3A787-3600-453C-9637-64B7E5F04AA7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B9D0906F-70BC-4502-9C85-63404BE261A9}" type="datetime1">
              <a:rPr lang="de-DE" smtClean="0"/>
              <a:t>30.05.2011</a:t>
            </a:fld>
            <a:endParaRPr lang="de-DE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9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720F5748-F6CC-4D59-84CC-EB7BEDACD73F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1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7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1" y="1444295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6" y="1444295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A47C5B64-B793-4516-931A-31AC5E78585B}" type="datetime1">
              <a:rPr lang="de-DE" smtClean="0"/>
              <a:t>30.05.2011</a:t>
            </a:fld>
            <a:endParaRPr lang="de-DE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0560B347-13BB-4454-A0FA-5BF2F39FE96E}" type="datetime1">
              <a:rPr lang="de-DE" smtClean="0"/>
              <a:t>30.05.2011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400C4A0A-EE89-4DCC-B931-E71181232ECC}" type="datetime1">
              <a:rPr lang="de-DE" smtClean="0"/>
              <a:t>30.05.2011</a:t>
            </a:fld>
            <a:endParaRPr lang="de-DE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6BED96B3-0BC3-4175-B693-10F1578FEDB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3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70F84C89-714A-4C47-811A-ADA5D852C7C0}" type="datetime1">
              <a:rPr lang="de-DE" smtClean="0"/>
              <a:t>30.05.2011</a:t>
            </a:fld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3" y="6407945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3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7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3" y="5791254"/>
            <a:ext cx="3402315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9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9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dirty="0" smtClean="0"/>
              <a:t>Textmasterformate durch Klicken bearbeiten</a:t>
            </a:r>
          </a:p>
          <a:p>
            <a:pPr lvl="1" eaLnBrk="1" latinLnBrk="0" hangingPunct="1"/>
            <a:r>
              <a:rPr kumimoji="0" lang="de-DE" dirty="0" smtClean="0"/>
              <a:t>Zweite Ebene</a:t>
            </a:r>
          </a:p>
          <a:p>
            <a:pPr lvl="2" eaLnBrk="1" latinLnBrk="0" hangingPunct="1"/>
            <a:r>
              <a:rPr kumimoji="0" lang="de-DE" dirty="0" smtClean="0"/>
              <a:t>Dritte Ebene</a:t>
            </a:r>
          </a:p>
          <a:p>
            <a:pPr lvl="3" eaLnBrk="1" latinLnBrk="0" hangingPunct="1"/>
            <a:r>
              <a:rPr kumimoji="0" lang="de-DE" dirty="0" smtClean="0"/>
              <a:t>Vierte Ebene</a:t>
            </a:r>
          </a:p>
          <a:p>
            <a:pPr lvl="4" eaLnBrk="1" latinLnBrk="0" hangingPunct="1"/>
            <a:r>
              <a:rPr kumimoji="0" lang="de-DE" dirty="0" smtClean="0"/>
              <a:t>Fünfte Ebene</a:t>
            </a:r>
            <a:endParaRPr kumimoji="0" lang="en-US" dirty="0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30FDB1F-8D37-4D71-8D1A-AADBFBB74473}" type="datetime1">
              <a:rPr lang="de-DE" smtClean="0"/>
              <a:t>30.05.2011</a:t>
            </a:fld>
            <a:endParaRPr lang="de-DE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3" y="6407945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6C6AE60A-B69C-4790-82F7-3882EDF23186}" type="slidenum">
              <a:rPr lang="de-DE" smtClean="0"/>
              <a:t>‹Nr.›</a:t>
            </a:fld>
            <a:endParaRPr lang="de-DE"/>
          </a:p>
        </p:txBody>
      </p:sp>
      <p:pic>
        <p:nvPicPr>
          <p:cNvPr id="11" name="Grafik 10" descr="HSR Logo"/>
          <p:cNvPicPr>
            <a:picLocks noChangeAspect="1"/>
          </p:cNvPicPr>
          <p:nvPr/>
        </p:nvPicPr>
        <p:blipFill>
          <a:blip r:embed="rId14" cstate="print"/>
          <a:srcRect t="-277" r="74508"/>
          <a:stretch>
            <a:fillRect/>
          </a:stretch>
        </p:blipFill>
        <p:spPr>
          <a:xfrm>
            <a:off x="285720" y="6215082"/>
            <a:ext cx="428629" cy="446836"/>
          </a:xfrm>
          <a:prstGeom prst="rect">
            <a:avLst/>
          </a:prstGeom>
          <a:noFill/>
          <a:ln w="19050">
            <a:solidFill>
              <a:schemeClr val="bg1"/>
            </a:solidFill>
          </a:ln>
          <a:effectLst>
            <a:glow rad="63500">
              <a:srgbClr val="FFFFFF"/>
            </a:glow>
            <a:outerShdw sx="1000" sy="1000" algn="ctr" rotWithShape="0">
              <a:srgbClr val="000000"/>
            </a:outerShdw>
          </a:effectLst>
        </p:spPr>
      </p:pic>
      <p:pic>
        <p:nvPicPr>
          <p:cNvPr id="16" name="Picture 2" descr="E:\hsr\se2p_svn.elmermx.ch\doc\media\logo.png"/>
          <p:cNvPicPr>
            <a:picLocks noChangeAspect="1" noChangeArrowheads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6" y="260648"/>
            <a:ext cx="1655045" cy="648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iming>
    <p:tnLst>
      <p:par>
        <p:cTn id="1" dur="indefinite" restart="never" nodeType="tmRoot"/>
      </p:par>
    </p:tnLst>
  </p:timing>
  <p:hf hdr="0" ftr="0" dt="0"/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" pitchFamily="2" charset="2"/>
        <a:buChar char="Ø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w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Mobile Reporting Tool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smtClean="0"/>
              <a:t>SE2P Schlusspräsentation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927091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12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6400"/>
            <a:ext cx="9144000" cy="604361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99135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11</a:t>
            </a:fld>
            <a:endParaRPr lang="de-DE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300" y="116632"/>
            <a:ext cx="9150300" cy="7212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27686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Problembeschreibung</a:t>
            </a:r>
            <a:endParaRPr lang="de-CH" dirty="0"/>
          </a:p>
        </p:txBody>
      </p:sp>
      <p:sp>
        <p:nvSpPr>
          <p:cNvPr id="10" name="Foliennummernplatzhalter 2"/>
          <p:cNvSpPr txBox="1">
            <a:spLocks/>
          </p:cNvSpPr>
          <p:nvPr/>
        </p:nvSpPr>
        <p:spPr>
          <a:xfrm>
            <a:off x="8647272" y="6407945"/>
            <a:ext cx="365760" cy="365125"/>
          </a:xfrm>
          <a:prstGeom prst="rect">
            <a:avLst/>
          </a:prstGeom>
        </p:spPr>
        <p:txBody>
          <a:bodyPr vert="horz" anchor="b"/>
          <a:lstStyle>
            <a:defPPr>
              <a:defRPr lang="de-DE"/>
            </a:defPPr>
            <a:lvl1pPr marL="0" algn="r" defTabSz="914400" rtl="0" eaLnBrk="1" latinLnBrk="0" hangingPunct="1">
              <a:defRPr kumimoji="0" sz="1000" b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6C6AE60A-B69C-4790-82F7-3882EDF23186}" type="slidenum">
              <a:rPr lang="de-DE" smtClean="0"/>
              <a:pPr/>
              <a:t>12</a:t>
            </a:fld>
            <a:endParaRPr lang="de-DE"/>
          </a:p>
        </p:txBody>
      </p:sp>
      <p:pic>
        <p:nvPicPr>
          <p:cNvPr id="3074" name="Picture 2" descr="J:\svn_backups\se2p_svn.elmermx.ch\doc\uint2\praesentation_problem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848" y="950516"/>
            <a:ext cx="16531315" cy="6469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9799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4.81481E-6 L -0.29757 4.81481E-6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7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9757 4.81481E-6 L -0.95121 4.81481E-6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6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SE1 Theorie anwenden</a:t>
            </a:r>
          </a:p>
          <a:p>
            <a:r>
              <a:rPr lang="de-CH" dirty="0" smtClean="0"/>
              <a:t>Neue </a:t>
            </a:r>
            <a:r>
              <a:rPr lang="de-CH" dirty="0" smtClean="0"/>
              <a:t>Technologien kennenlernen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Arbeitszeit mit Handy erfassen</a:t>
            </a:r>
          </a:p>
          <a:p>
            <a:pPr lvl="1"/>
            <a:r>
              <a:rPr lang="de-CH" dirty="0"/>
              <a:t>Aussendienstmitarbeiter </a:t>
            </a:r>
            <a:r>
              <a:rPr lang="de-CH" dirty="0" smtClean="0"/>
              <a:t>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Simples GUI</a:t>
            </a:r>
          </a:p>
          <a:p>
            <a:r>
              <a:rPr lang="de-CH" dirty="0" smtClean="0"/>
              <a:t>Zugriff auf Daten über Webbrowser</a:t>
            </a:r>
          </a:p>
          <a:p>
            <a:pPr lvl="1"/>
            <a:r>
              <a:rPr lang="de-CH" dirty="0" smtClean="0"/>
              <a:t>Sekretärin </a:t>
            </a:r>
            <a:r>
              <a:rPr lang="de-CH" dirty="0" smtClean="0">
                <a:sym typeface="Wingdings" pitchFamily="2" charset="2"/>
              </a:rPr>
              <a:t> </a:t>
            </a:r>
            <a:r>
              <a:rPr lang="de-CH" dirty="0" smtClean="0"/>
              <a:t>Einfache Administration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Ziele</a:t>
            </a:r>
            <a:endParaRPr lang="de-CH" dirty="0"/>
          </a:p>
        </p:txBody>
      </p:sp>
      <p:pic>
        <p:nvPicPr>
          <p:cNvPr id="3075" name="Picture 3" descr="C:\Users\Lukas Elmer\AppData\Local\Microsoft\Windows\Temporary Internet Files\Content.IE5\E2GAV9V0\MP90043317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4851085"/>
            <a:ext cx="2466964" cy="185144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70393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Architektur Übersicht</a:t>
            </a:r>
            <a:endParaRPr lang="de-CH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59"/>
          <a:stretch/>
        </p:blipFill>
        <p:spPr bwMode="auto">
          <a:xfrm>
            <a:off x="5148064" y="1190873"/>
            <a:ext cx="3867919" cy="46051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14</a:t>
            </a:fld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Server</a:t>
            </a:r>
          </a:p>
          <a:p>
            <a:pPr lvl="1"/>
            <a:r>
              <a:rPr lang="fr-CH" dirty="0"/>
              <a:t>Apache </a:t>
            </a:r>
            <a:r>
              <a:rPr lang="en-US" dirty="0"/>
              <a:t>Webserver</a:t>
            </a:r>
            <a:endParaRPr lang="fr-CH" dirty="0"/>
          </a:p>
          <a:p>
            <a:pPr lvl="1"/>
            <a:r>
              <a:rPr lang="fr-CH" dirty="0"/>
              <a:t>MySQL DB</a:t>
            </a:r>
          </a:p>
          <a:p>
            <a:r>
              <a:rPr lang="fr-CH" dirty="0"/>
              <a:t>PC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/>
              <a:t>Browser (XHTML, CSS, JS)</a:t>
            </a:r>
          </a:p>
          <a:p>
            <a:r>
              <a:rPr lang="fr-CH" dirty="0" err="1"/>
              <a:t>Android</a:t>
            </a:r>
            <a:r>
              <a:rPr lang="fr-CH" dirty="0"/>
              <a:t> Client</a:t>
            </a:r>
          </a:p>
          <a:p>
            <a:pPr lvl="1"/>
            <a:r>
              <a:rPr lang="fr-CH" dirty="0"/>
              <a:t>HTTP(S)</a:t>
            </a:r>
          </a:p>
          <a:p>
            <a:pPr lvl="1"/>
            <a:r>
              <a:rPr lang="fr-CH" dirty="0" err="1"/>
              <a:t>SQLite</a:t>
            </a:r>
            <a:r>
              <a:rPr lang="fr-CH" dirty="0"/>
              <a:t> DB</a:t>
            </a:r>
          </a:p>
          <a:p>
            <a:endParaRPr lang="de-CH" dirty="0"/>
          </a:p>
          <a:p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94457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Tiers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15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467544" y="1268760"/>
            <a:ext cx="8064896" cy="4608512"/>
            <a:chOff x="467544" y="1268760"/>
            <a:chExt cx="8064896" cy="4608512"/>
          </a:xfrm>
        </p:grpSpPr>
        <p:pic>
          <p:nvPicPr>
            <p:cNvPr id="6" name="Grafik 5"/>
            <p:cNvPicPr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1268760"/>
              <a:ext cx="8064896" cy="460851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hteck 6"/>
            <p:cNvSpPr/>
            <p:nvPr/>
          </p:nvSpPr>
          <p:spPr>
            <a:xfrm>
              <a:off x="4355976" y="3789040"/>
              <a:ext cx="4032448" cy="187220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3799273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CH" dirty="0"/>
              <a:t>Authentifizierung &amp; Autorisierung</a:t>
            </a:r>
          </a:p>
          <a:p>
            <a:r>
              <a:rPr lang="de-CH" dirty="0" smtClean="0"/>
              <a:t>Start </a:t>
            </a:r>
            <a:r>
              <a:rPr lang="de-CH" dirty="0"/>
              <a:t>/ </a:t>
            </a:r>
            <a:r>
              <a:rPr lang="de-CH" dirty="0" smtClean="0"/>
              <a:t>Stopp </a:t>
            </a:r>
            <a:r>
              <a:rPr lang="de-CH" dirty="0" smtClean="0">
                <a:sym typeface="Wingdings" pitchFamily="2" charset="2"/>
              </a:rPr>
              <a:t> Zeiterfassung</a:t>
            </a:r>
            <a:endParaRPr lang="de-CH" dirty="0" smtClean="0"/>
          </a:p>
          <a:p>
            <a:r>
              <a:rPr lang="de-CH" dirty="0" smtClean="0"/>
              <a:t>Kundenvorschläge</a:t>
            </a:r>
            <a:endParaRPr lang="de-CH" dirty="0" smtClean="0"/>
          </a:p>
          <a:p>
            <a:pPr lvl="1"/>
            <a:r>
              <a:rPr lang="de-CH" dirty="0" smtClean="0"/>
              <a:t>GPS Position</a:t>
            </a:r>
          </a:p>
          <a:p>
            <a:pPr lvl="1"/>
            <a:r>
              <a:rPr lang="de-CH" dirty="0" err="1" smtClean="0"/>
              <a:t>Autocompletion</a:t>
            </a:r>
            <a:r>
              <a:rPr lang="de-CH" dirty="0" smtClean="0"/>
              <a:t> Name</a:t>
            </a:r>
          </a:p>
          <a:p>
            <a:r>
              <a:rPr lang="de-CH" dirty="0" smtClean="0"/>
              <a:t>Stundeneintragstyp-Auswahl</a:t>
            </a:r>
          </a:p>
          <a:p>
            <a:r>
              <a:rPr lang="de-CH" dirty="0" smtClean="0"/>
              <a:t>Beschreibung</a:t>
            </a:r>
          </a:p>
          <a:p>
            <a:r>
              <a:rPr lang="de-CH" dirty="0" smtClean="0"/>
              <a:t>Synchronisation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pPr lvl="1"/>
            <a:r>
              <a:rPr lang="de-CH" dirty="0" smtClean="0"/>
              <a:t>Kunden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 smtClean="0"/>
              <a:t>Funktionen</a:t>
            </a:r>
            <a:br>
              <a:rPr lang="de-CH" dirty="0" smtClean="0"/>
            </a:br>
            <a:r>
              <a:rPr lang="de-CH" dirty="0" smtClean="0"/>
              <a:t>Client </a:t>
            </a:r>
            <a:r>
              <a:rPr lang="de-CH" dirty="0"/>
              <a:t>(</a:t>
            </a:r>
            <a:r>
              <a:rPr lang="de-CH" dirty="0" err="1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6163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Authentifizierung &amp; Autorisierung</a:t>
            </a:r>
          </a:p>
          <a:p>
            <a:r>
              <a:rPr lang="de-CH" dirty="0" smtClean="0"/>
              <a:t>CRUD</a:t>
            </a:r>
          </a:p>
          <a:p>
            <a:pPr lvl="1"/>
            <a:r>
              <a:rPr lang="de-CH" dirty="0" smtClean="0"/>
              <a:t>Materialien</a:t>
            </a:r>
          </a:p>
          <a:p>
            <a:pPr lvl="1"/>
            <a:r>
              <a:rPr lang="de-CH" dirty="0" smtClean="0"/>
              <a:t>Aufträge</a:t>
            </a:r>
          </a:p>
          <a:p>
            <a:pPr lvl="1"/>
            <a:r>
              <a:rPr lang="de-CH" dirty="0" smtClean="0"/>
              <a:t>Kunden</a:t>
            </a:r>
          </a:p>
          <a:p>
            <a:pPr lvl="1"/>
            <a:r>
              <a:rPr lang="de-CH" dirty="0" smtClean="0"/>
              <a:t>Mitarbeiter</a:t>
            </a:r>
          </a:p>
          <a:p>
            <a:pPr lvl="1"/>
            <a:r>
              <a:rPr lang="de-CH" dirty="0" smtClean="0"/>
              <a:t>Stundeneinträge</a:t>
            </a:r>
          </a:p>
          <a:p>
            <a:pPr lvl="1"/>
            <a:r>
              <a:rPr lang="de-CH" dirty="0" smtClean="0"/>
              <a:t>Stundeneintragstypen</a:t>
            </a:r>
          </a:p>
          <a:p>
            <a:r>
              <a:rPr lang="de-CH" dirty="0" smtClean="0"/>
              <a:t>Google </a:t>
            </a:r>
            <a:r>
              <a:rPr lang="de-CH" dirty="0" err="1" smtClean="0"/>
              <a:t>Maps</a:t>
            </a:r>
            <a:r>
              <a:rPr lang="de-CH" dirty="0" smtClean="0"/>
              <a:t> Integration</a:t>
            </a:r>
          </a:p>
          <a:p>
            <a:r>
              <a:rPr lang="de-CH" dirty="0" smtClean="0"/>
              <a:t>Synchronisation</a:t>
            </a:r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Realisierte </a:t>
            </a:r>
            <a:r>
              <a:rPr lang="de-CH" dirty="0"/>
              <a:t>Funktionen</a:t>
            </a:r>
            <a:br>
              <a:rPr lang="de-CH" dirty="0"/>
            </a:br>
            <a:r>
              <a:rPr lang="de-CH" dirty="0"/>
              <a:t>Server (</a:t>
            </a:r>
            <a:r>
              <a:rPr lang="de-CH" dirty="0" err="1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857802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Domainmodel </a:t>
            </a:r>
            <a:endParaRPr lang="de-CH" dirty="0"/>
          </a:p>
        </p:txBody>
      </p:sp>
      <p:sp>
        <p:nvSpPr>
          <p:cNvPr id="4" name="Rechteck 3"/>
          <p:cNvSpPr/>
          <p:nvPr/>
        </p:nvSpPr>
        <p:spPr>
          <a:xfrm>
            <a:off x="5220072" y="4509120"/>
            <a:ext cx="3096344" cy="187220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18</a:t>
            </a:fld>
            <a:endParaRPr lang="de-DE"/>
          </a:p>
        </p:txBody>
      </p:sp>
      <p:grpSp>
        <p:nvGrpSpPr>
          <p:cNvPr id="8" name="Gruppieren 7"/>
          <p:cNvGrpSpPr/>
          <p:nvPr/>
        </p:nvGrpSpPr>
        <p:grpSpPr>
          <a:xfrm>
            <a:off x="-36512" y="1259788"/>
            <a:ext cx="9216008" cy="5023144"/>
            <a:chOff x="203736" y="1333947"/>
            <a:chExt cx="8480069" cy="4903365"/>
          </a:xfrm>
        </p:grpSpPr>
        <p:pic>
          <p:nvPicPr>
            <p:cNvPr id="6" name="Grafik 5"/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3" t="5164" r="1459" b="1686"/>
            <a:stretch/>
          </p:blipFill>
          <p:spPr bwMode="auto">
            <a:xfrm>
              <a:off x="203736" y="1333947"/>
              <a:ext cx="8480069" cy="47661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" name="Rechteck 4"/>
            <p:cNvSpPr/>
            <p:nvPr/>
          </p:nvSpPr>
          <p:spPr>
            <a:xfrm>
              <a:off x="5220072" y="4653136"/>
              <a:ext cx="2880320" cy="15841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53666328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3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de-CH" dirty="0" smtClean="0"/>
              <a:t>Design Model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19</a:t>
            </a:fld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7" t="4228" r="2273" b="2792"/>
          <a:stretch/>
        </p:blipFill>
        <p:spPr bwMode="auto">
          <a:xfrm>
            <a:off x="1619672" y="44624"/>
            <a:ext cx="6624736" cy="6760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503938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5" fill="hold"/>
                                        <p:tgtEl>
                                          <p:spTgt spid="9218"/>
                                        </p:tgtEl>
                                      </p:cBhvr>
                                      <p:by x="62500" y="625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500" fill="hold"/>
                                        <p:tgtEl>
                                          <p:spTgt spid="9218"/>
                                        </p:tgtEl>
                                      </p:cBhvr>
                                      <p:by x="160000" y="16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CH" sz="3000" dirty="0" smtClean="0"/>
              <a:t>Einführung MRT</a:t>
            </a:r>
          </a:p>
          <a:p>
            <a:r>
              <a:rPr lang="de-CH" sz="3000" dirty="0" smtClean="0"/>
              <a:t>Ziele</a:t>
            </a:r>
            <a:endParaRPr lang="de-CH" sz="3000" dirty="0" smtClean="0"/>
          </a:p>
          <a:p>
            <a:r>
              <a:rPr lang="de-CH" sz="3000" dirty="0" smtClean="0"/>
              <a:t>Realisierte Funktionen</a:t>
            </a:r>
          </a:p>
          <a:p>
            <a:r>
              <a:rPr lang="de-CH" sz="3000" dirty="0" smtClean="0"/>
              <a:t>Live Demo</a:t>
            </a:r>
          </a:p>
          <a:p>
            <a:r>
              <a:rPr lang="de-CH" sz="3000" dirty="0" smtClean="0"/>
              <a:t>Übersicht Architektur</a:t>
            </a:r>
            <a:endParaRPr lang="de-CH" sz="2200" dirty="0" smtClean="0"/>
          </a:p>
          <a:p>
            <a:pPr lvl="1"/>
            <a:r>
              <a:rPr lang="de-CH" sz="2600" dirty="0" smtClean="0"/>
              <a:t>Problemdomains</a:t>
            </a:r>
          </a:p>
          <a:p>
            <a:pPr lvl="1"/>
            <a:r>
              <a:rPr lang="de-CH" sz="2600" dirty="0" smtClean="0"/>
              <a:t>Tiers &amp; </a:t>
            </a:r>
            <a:r>
              <a:rPr lang="de-CH" sz="2600" dirty="0" err="1" smtClean="0"/>
              <a:t>Layers</a:t>
            </a:r>
            <a:r>
              <a:rPr lang="de-CH" sz="2600" dirty="0" smtClean="0"/>
              <a:t> /</a:t>
            </a:r>
            <a:r>
              <a:rPr lang="de-CH" sz="2600" dirty="0" smtClean="0">
                <a:sym typeface="Wingdings" pitchFamily="2" charset="2"/>
              </a:rPr>
              <a:t> </a:t>
            </a:r>
            <a:r>
              <a:rPr lang="de-CH" sz="2600" dirty="0" smtClean="0"/>
              <a:t>Packages</a:t>
            </a:r>
          </a:p>
          <a:p>
            <a:pPr lvl="1"/>
            <a:r>
              <a:rPr lang="de-CH" sz="2600" dirty="0" smtClean="0"/>
              <a:t>Design Model</a:t>
            </a:r>
          </a:p>
          <a:p>
            <a:r>
              <a:rPr lang="de-CH" sz="3000" dirty="0" smtClean="0"/>
              <a:t>Projektumfang</a:t>
            </a:r>
          </a:p>
          <a:p>
            <a:r>
              <a:rPr lang="de-CH" sz="3000" dirty="0" smtClean="0"/>
              <a:t>Aufwand</a:t>
            </a:r>
          </a:p>
          <a:p>
            <a:r>
              <a:rPr lang="de-CH" sz="3000" dirty="0" smtClean="0"/>
              <a:t>Projektverlauf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Inhalt</a:t>
            </a:r>
            <a:endParaRPr lang="de-CH" dirty="0"/>
          </a:p>
        </p:txBody>
      </p:sp>
      <p:pic>
        <p:nvPicPr>
          <p:cNvPr id="2051" name="Picture 3" descr="C:\Users\Lukas Elmer\AppData\Local\Microsoft\Windows\Temporary Internet Files\Content.IE5\E2GAV9V0\MP900409575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6295" y="4581128"/>
            <a:ext cx="1620279" cy="162027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276244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Design Model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20</a:t>
            </a:fld>
            <a:endParaRPr lang="de-DE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9" t="8215" r="1899" b="6390"/>
          <a:stretch/>
        </p:blipFill>
        <p:spPr bwMode="auto">
          <a:xfrm>
            <a:off x="0" y="1466849"/>
            <a:ext cx="9144000" cy="4010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28785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Convention</a:t>
            </a:r>
            <a:r>
              <a:rPr lang="de-CH" dirty="0" smtClean="0"/>
              <a:t> </a:t>
            </a:r>
            <a:r>
              <a:rPr lang="de-CH" dirty="0" err="1"/>
              <a:t>over</a:t>
            </a:r>
            <a:r>
              <a:rPr lang="de-CH" dirty="0"/>
              <a:t> </a:t>
            </a:r>
            <a:r>
              <a:rPr lang="de-CH" dirty="0" err="1" smtClean="0"/>
              <a:t>configuration</a:t>
            </a:r>
            <a:endParaRPr lang="de-CH" dirty="0" smtClean="0"/>
          </a:p>
          <a:p>
            <a:pPr lvl="1"/>
            <a:r>
              <a:rPr lang="de-CH" dirty="0" smtClean="0"/>
              <a:t>Schichtenmodell bereits gegeben</a:t>
            </a:r>
            <a:endParaRPr lang="de-CH" dirty="0"/>
          </a:p>
          <a:p>
            <a:pPr lvl="1"/>
            <a:r>
              <a:rPr lang="de-CH" dirty="0"/>
              <a:t>Applikation zu klein, um </a:t>
            </a:r>
            <a:r>
              <a:rPr lang="de-CH" dirty="0" smtClean="0"/>
              <a:t>weiter aufzuteilen</a:t>
            </a:r>
          </a:p>
          <a:p>
            <a:endParaRPr lang="de-CH" dirty="0" smtClean="0"/>
          </a:p>
          <a:p>
            <a:r>
              <a:rPr lang="de-CH" dirty="0" smtClean="0"/>
              <a:t>Konzentration </a:t>
            </a:r>
            <a:r>
              <a:rPr lang="de-CH" dirty="0" err="1" smtClean="0"/>
              <a:t>Android</a:t>
            </a:r>
            <a:endParaRPr lang="de-CH" dirty="0" smtClean="0"/>
          </a:p>
          <a:p>
            <a:pPr lvl="1"/>
            <a:r>
              <a:rPr lang="de-CH" dirty="0" smtClean="0"/>
              <a:t>Schichtenarchitektur</a:t>
            </a:r>
            <a:endParaRPr lang="de-CH" dirty="0" smtClean="0"/>
          </a:p>
          <a:p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pic>
        <p:nvPicPr>
          <p:cNvPr id="1027" name="Picture 3" descr="D:\Users\Lukas Elmer\AppData\Local\Microsoft\Windows\Temporary Internet Files\Content.IE5\Z39E9T6L\MC900233355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6116" y="4763068"/>
            <a:ext cx="1966400" cy="16902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53033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2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de-CH" dirty="0" err="1" smtClean="0"/>
              <a:t>Layers</a:t>
            </a:r>
            <a:r>
              <a:rPr lang="de-CH" dirty="0" smtClean="0"/>
              <a:t> / Packages</a:t>
            </a:r>
            <a:endParaRPr lang="de-CH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22</a:t>
            </a:fld>
            <a:endParaRPr lang="de-DE"/>
          </a:p>
        </p:txBody>
      </p:sp>
      <p:pic>
        <p:nvPicPr>
          <p:cNvPr id="8" name="Grafik 7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596975"/>
            <a:ext cx="8706855" cy="3935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694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23</a:t>
            </a:fld>
            <a:endParaRPr lang="de-DE" dirty="0"/>
          </a:p>
        </p:txBody>
      </p:sp>
      <p:pic>
        <p:nvPicPr>
          <p:cNvPr id="6" name="Grafik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6" t="2903" r="1245" b="1352"/>
          <a:stretch/>
        </p:blipFill>
        <p:spPr bwMode="auto">
          <a:xfrm>
            <a:off x="127009" y="16880"/>
            <a:ext cx="8844456" cy="923859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Ellipse 1"/>
          <p:cNvSpPr/>
          <p:nvPr/>
        </p:nvSpPr>
        <p:spPr>
          <a:xfrm>
            <a:off x="899592" y="3549972"/>
            <a:ext cx="576064" cy="57606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005685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0.08565 L 4.16667E-6 -0.7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7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111E-6 0.0419 L -1.11111E-6 -0.5780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09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Live Demo</a:t>
            </a:r>
            <a:endParaRPr lang="de-CH" dirty="0"/>
          </a:p>
        </p:txBody>
      </p:sp>
      <p:sp>
        <p:nvSpPr>
          <p:cNvPr id="6" name="Textfeld 5"/>
          <p:cNvSpPr txBox="1"/>
          <p:nvPr/>
        </p:nvSpPr>
        <p:spPr>
          <a:xfrm>
            <a:off x="814497" y="1536124"/>
            <a:ext cx="1547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CH" b="1" dirty="0" err="1" smtClean="0"/>
              <a:t>Android</a:t>
            </a:r>
            <a:r>
              <a:rPr lang="de-CH" b="1" dirty="0" smtClean="0"/>
              <a:t> GUI</a:t>
            </a:r>
            <a:endParaRPr lang="de-CH" b="1" dirty="0"/>
          </a:p>
        </p:txBody>
      </p:sp>
      <p:sp>
        <p:nvSpPr>
          <p:cNvPr id="14" name="Textfeld 13"/>
          <p:cNvSpPr txBox="1"/>
          <p:nvPr/>
        </p:nvSpPr>
        <p:spPr>
          <a:xfrm>
            <a:off x="3494906" y="1530419"/>
            <a:ext cx="5127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CH" b="1" dirty="0" smtClean="0"/>
              <a:t>Anzeige Stundeneinträge auf Server </a:t>
            </a:r>
            <a:endParaRPr lang="de-CH" b="1" dirty="0"/>
          </a:p>
        </p:txBody>
      </p:sp>
      <p:sp>
        <p:nvSpPr>
          <p:cNvPr id="2" name="Foliennummernplatzhalt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24</a:t>
            </a:fld>
            <a:endParaRPr lang="de-DE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4866" y="1978174"/>
            <a:ext cx="5760640" cy="1954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480" y="1918444"/>
            <a:ext cx="2367253" cy="388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775691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Aufteilung Server (</a:t>
            </a:r>
            <a:r>
              <a:rPr lang="de-CH" dirty="0" err="1" smtClean="0"/>
              <a:t>Rails</a:t>
            </a:r>
            <a:r>
              <a:rPr lang="de-CH" dirty="0" smtClean="0"/>
              <a:t>) und 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</a:p>
          <a:p>
            <a:r>
              <a:rPr lang="de-CH" dirty="0" smtClean="0"/>
              <a:t>LOC</a:t>
            </a:r>
          </a:p>
          <a:p>
            <a:pPr lvl="1"/>
            <a:r>
              <a:rPr lang="de-CH" dirty="0" smtClean="0"/>
              <a:t>Nicht addierbar (Java, Ruby)</a:t>
            </a:r>
          </a:p>
          <a:p>
            <a:pPr lvl="1"/>
            <a:r>
              <a:rPr lang="de-CH" dirty="0" smtClean="0"/>
              <a:t>Gleiche Funktionalität, aber:</a:t>
            </a:r>
            <a:endParaRPr lang="de-CH" dirty="0" smtClean="0"/>
          </a:p>
          <a:p>
            <a:pPr lvl="2"/>
            <a:r>
              <a:rPr lang="de-CH" dirty="0" smtClean="0"/>
              <a:t>Java LOC &gt; Ruby </a:t>
            </a:r>
            <a:r>
              <a:rPr lang="de-CH" dirty="0" smtClean="0"/>
              <a:t>LOC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pPr lvl="1"/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25</a:t>
            </a:fld>
            <a:endParaRPr lang="de-DE"/>
          </a:p>
        </p:txBody>
      </p:sp>
      <p:pic>
        <p:nvPicPr>
          <p:cNvPr id="2050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14829773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Anzahl </a:t>
            </a:r>
            <a:r>
              <a:rPr lang="de-CH" dirty="0"/>
              <a:t>eigene Klassen: 24</a:t>
            </a:r>
          </a:p>
          <a:p>
            <a:r>
              <a:rPr lang="de-CH" dirty="0" smtClean="0"/>
              <a:t>~ </a:t>
            </a:r>
            <a:r>
              <a:rPr lang="de-CH" dirty="0" smtClean="0"/>
              <a:t>Geschriebene Codezeilen</a:t>
            </a:r>
          </a:p>
          <a:p>
            <a:pPr lvl="1"/>
            <a:r>
              <a:rPr lang="de-CH" dirty="0" smtClean="0"/>
              <a:t>Applikation</a:t>
            </a:r>
            <a:r>
              <a:rPr lang="de-CH" dirty="0"/>
              <a:t>: </a:t>
            </a:r>
            <a:r>
              <a:rPr lang="de-CH" dirty="0" smtClean="0"/>
              <a:t>1290</a:t>
            </a:r>
          </a:p>
          <a:p>
            <a:pPr lvl="1"/>
            <a:r>
              <a:rPr lang="de-CH" dirty="0" smtClean="0"/>
              <a:t>Test</a:t>
            </a:r>
            <a:r>
              <a:rPr lang="de-CH" dirty="0"/>
              <a:t>: </a:t>
            </a:r>
            <a:r>
              <a:rPr lang="de-CH" dirty="0" smtClean="0"/>
              <a:t>1151</a:t>
            </a:r>
          </a:p>
          <a:p>
            <a:pPr lvl="1"/>
            <a:r>
              <a:rPr lang="de-CH" dirty="0"/>
              <a:t>Views / XHTML: </a:t>
            </a:r>
            <a:r>
              <a:rPr lang="de-CH" dirty="0" smtClean="0"/>
              <a:t>1111</a:t>
            </a:r>
            <a:endParaRPr lang="de-CH" dirty="0"/>
          </a:p>
          <a:p>
            <a:pPr lvl="1"/>
            <a:r>
              <a:rPr lang="de-CH" dirty="0"/>
              <a:t>CSS: </a:t>
            </a:r>
            <a:r>
              <a:rPr lang="de-CH" dirty="0" smtClean="0"/>
              <a:t>464</a:t>
            </a:r>
          </a:p>
          <a:p>
            <a:pPr lvl="1"/>
            <a:r>
              <a:rPr lang="de-CH" dirty="0"/>
              <a:t>Übersetzungen: </a:t>
            </a:r>
            <a:r>
              <a:rPr lang="de-CH" dirty="0" smtClean="0"/>
              <a:t>556</a:t>
            </a:r>
          </a:p>
          <a:p>
            <a:pPr lvl="1"/>
            <a:r>
              <a:rPr lang="de-CH" dirty="0"/>
              <a:t>Total: </a:t>
            </a:r>
            <a:r>
              <a:rPr lang="de-CH" dirty="0" smtClean="0"/>
              <a:t>4572</a:t>
            </a:r>
            <a:endParaRPr lang="de-CH" dirty="0"/>
          </a:p>
          <a:p>
            <a:r>
              <a:rPr lang="de-CH" dirty="0"/>
              <a:t>Generierte Codezeilen: </a:t>
            </a:r>
            <a:r>
              <a:rPr lang="de-CH" dirty="0" smtClean="0"/>
              <a:t>~100</a:t>
            </a:r>
            <a:endParaRPr lang="de-CH" dirty="0"/>
          </a:p>
          <a:p>
            <a:r>
              <a:rPr lang="de-CH" dirty="0" smtClean="0"/>
              <a:t>Code </a:t>
            </a:r>
            <a:r>
              <a:rPr lang="de-CH" dirty="0" smtClean="0"/>
              <a:t>/ Test Ratio: 1.1/1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26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Projektumfang Server (</a:t>
            </a:r>
            <a:r>
              <a:rPr lang="de-CH" dirty="0" err="1" smtClean="0"/>
              <a:t>Rails</a:t>
            </a:r>
            <a:r>
              <a:rPr lang="de-CH" dirty="0" smtClean="0"/>
              <a:t>)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35046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40 Libraries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27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Libraries</a:t>
            </a:r>
            <a:endParaRPr lang="de-CH" dirty="0"/>
          </a:p>
        </p:txBody>
      </p:sp>
      <p:sp>
        <p:nvSpPr>
          <p:cNvPr id="5" name="Rechteck 4"/>
          <p:cNvSpPr/>
          <p:nvPr/>
        </p:nvSpPr>
        <p:spPr>
          <a:xfrm>
            <a:off x="3779912" y="197954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de-CH" sz="1400" b="1" dirty="0" err="1" smtClean="0"/>
              <a:t>Rails</a:t>
            </a:r>
            <a:endParaRPr lang="de-CH" sz="1400" b="1" dirty="0"/>
          </a:p>
          <a:p>
            <a:r>
              <a:rPr lang="de-CH" sz="1400" dirty="0"/>
              <a:t>  * </a:t>
            </a:r>
            <a:r>
              <a:rPr lang="de-CH" sz="1400" dirty="0" err="1"/>
              <a:t>abstract</a:t>
            </a:r>
            <a:r>
              <a:rPr lang="de-CH" sz="1400" dirty="0"/>
              <a:t> (1.0.0)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actionmailer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actionpack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activemodel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activerecord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activeresource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activesupport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arel</a:t>
            </a:r>
            <a:r>
              <a:rPr lang="de-CH" sz="1400" dirty="0"/>
              <a:t> (2.0.10)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bcrypt-ruby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dynamic_form</a:t>
            </a:r>
            <a:r>
              <a:rPr lang="de-CH" sz="1400" dirty="0"/>
              <a:t> (1.1.4)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erubis</a:t>
            </a:r>
            <a:r>
              <a:rPr lang="de-CH" sz="1400" dirty="0"/>
              <a:t> (2.6.6)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highline</a:t>
            </a:r>
            <a:r>
              <a:rPr lang="de-CH" sz="1400" dirty="0"/>
              <a:t> (1.6.2)</a:t>
            </a:r>
          </a:p>
          <a:p>
            <a:r>
              <a:rPr lang="de-CH" sz="1400" dirty="0"/>
              <a:t>  * i18n (0.6.0)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mail</a:t>
            </a:r>
            <a:r>
              <a:rPr lang="de-CH" sz="1400" dirty="0"/>
              <a:t> (2.2.19)</a:t>
            </a:r>
          </a:p>
          <a:p>
            <a:r>
              <a:rPr lang="de-CH" sz="1400" dirty="0"/>
              <a:t>  * mime-</a:t>
            </a:r>
            <a:r>
              <a:rPr lang="de-CH" sz="1400" dirty="0" err="1"/>
              <a:t>types</a:t>
            </a:r>
            <a:r>
              <a:rPr lang="de-CH" sz="1400" dirty="0"/>
              <a:t> (1.16</a:t>
            </a:r>
            <a:r>
              <a:rPr lang="de-CH" sz="1400" dirty="0" smtClean="0"/>
              <a:t>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net-scp</a:t>
            </a:r>
            <a:r>
              <a:rPr lang="de-CH" sz="1400" dirty="0"/>
              <a:t> (1.0.4)</a:t>
            </a:r>
          </a:p>
          <a:p>
            <a:endParaRPr lang="de-CH" sz="1400" dirty="0"/>
          </a:p>
        </p:txBody>
      </p:sp>
      <p:sp>
        <p:nvSpPr>
          <p:cNvPr id="6" name="Rechteck 5"/>
          <p:cNvSpPr/>
          <p:nvPr/>
        </p:nvSpPr>
        <p:spPr>
          <a:xfrm>
            <a:off x="6318448" y="2194406"/>
            <a:ext cx="372616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CH" sz="1400" dirty="0"/>
              <a:t>  * </a:t>
            </a:r>
            <a:r>
              <a:rPr lang="de-CH" sz="1400" dirty="0" err="1"/>
              <a:t>net-sftp</a:t>
            </a:r>
            <a:r>
              <a:rPr lang="de-CH" sz="1400" dirty="0"/>
              <a:t> (2.0.5)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net-ssh</a:t>
            </a:r>
            <a:r>
              <a:rPr lang="de-CH" sz="1400" dirty="0"/>
              <a:t> (2.1.4)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net</a:t>
            </a:r>
            <a:r>
              <a:rPr lang="de-CH" sz="1400" dirty="0"/>
              <a:t>-</a:t>
            </a:r>
            <a:r>
              <a:rPr lang="de-CH" sz="1400" dirty="0" err="1"/>
              <a:t>ssh</a:t>
            </a:r>
            <a:r>
              <a:rPr lang="de-CH" sz="1400" dirty="0"/>
              <a:t>-gateway (1.1.0)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orm_adapter</a:t>
            </a:r>
            <a:r>
              <a:rPr lang="de-CH" sz="1400" dirty="0"/>
              <a:t> (0.0.5)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polyglot</a:t>
            </a:r>
            <a:r>
              <a:rPr lang="de-CH" sz="1400" dirty="0"/>
              <a:t> (0.3.1)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 (1.2.2)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-mount (0.6.14)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rack</a:t>
            </a:r>
            <a:r>
              <a:rPr lang="de-CH" sz="1400" dirty="0"/>
              <a:t>-test (0.5.7)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railties</a:t>
            </a:r>
            <a:r>
              <a:rPr lang="de-CH" sz="1400" dirty="0"/>
              <a:t> (3.0.5)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rake</a:t>
            </a:r>
            <a:r>
              <a:rPr lang="de-CH" sz="1400" dirty="0"/>
              <a:t> (0.8.7</a:t>
            </a:r>
            <a:r>
              <a:rPr lang="de-CH" sz="1400" dirty="0" smtClean="0"/>
              <a:t>) </a:t>
            </a:r>
            <a:r>
              <a:rPr lang="de-CH" sz="1400" dirty="0"/>
              <a:t>  </a:t>
            </a:r>
            <a:endParaRPr lang="de-CH" sz="1400" dirty="0" smtClean="0"/>
          </a:p>
          <a:p>
            <a:r>
              <a:rPr lang="de-CH" sz="1400" dirty="0"/>
              <a:t> </a:t>
            </a:r>
            <a:r>
              <a:rPr lang="de-CH" sz="1400" dirty="0" smtClean="0"/>
              <a:t> * </a:t>
            </a:r>
            <a:r>
              <a:rPr lang="de-CH" sz="1400" dirty="0" err="1"/>
              <a:t>thor</a:t>
            </a:r>
            <a:r>
              <a:rPr lang="de-CH" sz="1400" dirty="0"/>
              <a:t> (0.14.6)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treetop</a:t>
            </a:r>
            <a:r>
              <a:rPr lang="de-CH" sz="1400" dirty="0"/>
              <a:t> (1.4.9)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tzinfo</a:t>
            </a:r>
            <a:r>
              <a:rPr lang="de-CH" sz="1400" dirty="0"/>
              <a:t> (0.3.27)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bundler</a:t>
            </a:r>
            <a:r>
              <a:rPr lang="de-CH" sz="1400" dirty="0"/>
              <a:t> (1.0.13)</a:t>
            </a:r>
          </a:p>
          <a:p>
            <a:r>
              <a:rPr lang="de-CH" sz="1400" dirty="0"/>
              <a:t>  * </a:t>
            </a:r>
            <a:r>
              <a:rPr lang="de-CH" sz="1400" dirty="0" err="1"/>
              <a:t>builder</a:t>
            </a:r>
            <a:r>
              <a:rPr lang="de-CH" sz="1400" dirty="0"/>
              <a:t> (2.1.2)</a:t>
            </a:r>
            <a:endParaRPr lang="de-CH" sz="1400" dirty="0"/>
          </a:p>
        </p:txBody>
      </p:sp>
      <p:sp>
        <p:nvSpPr>
          <p:cNvPr id="8" name="Rechteck 7"/>
          <p:cNvSpPr/>
          <p:nvPr/>
        </p:nvSpPr>
        <p:spPr>
          <a:xfrm>
            <a:off x="720080" y="1979543"/>
            <a:ext cx="3347864" cy="41857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 smtClean="0"/>
              <a:t>Deployment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capistrano</a:t>
            </a:r>
            <a:r>
              <a:rPr lang="en-US" sz="1400" dirty="0"/>
              <a:t> (2.6.0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Testing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rcov</a:t>
            </a:r>
            <a:r>
              <a:rPr lang="en-US" sz="1400" dirty="0"/>
              <a:t> (0.9.9)</a:t>
            </a:r>
          </a:p>
          <a:p>
            <a:r>
              <a:rPr lang="en-US" sz="1400" dirty="0"/>
              <a:t>  * ruby-prof (0.10.7)</a:t>
            </a:r>
          </a:p>
          <a:p>
            <a:r>
              <a:rPr lang="en-US" sz="1400" dirty="0"/>
              <a:t>  * </a:t>
            </a:r>
            <a:r>
              <a:rPr lang="en-US" sz="1400" dirty="0" err="1"/>
              <a:t>railroady</a:t>
            </a:r>
            <a:r>
              <a:rPr lang="en-US" sz="1400" dirty="0"/>
              <a:t> (1.0.2</a:t>
            </a:r>
            <a:r>
              <a:rPr lang="en-US" sz="1400" dirty="0" smtClean="0"/>
              <a:t>)</a:t>
            </a:r>
            <a:endParaRPr lang="de-CH" sz="1400" dirty="0"/>
          </a:p>
          <a:p>
            <a:r>
              <a:rPr lang="de-CH" sz="1400" dirty="0"/>
              <a:t>  * sqlite3 (1.3.3</a:t>
            </a:r>
            <a:r>
              <a:rPr lang="de-CH" sz="1400" dirty="0" smtClean="0"/>
              <a:t>)</a:t>
            </a:r>
            <a:endParaRPr lang="en-US" sz="1400" dirty="0"/>
          </a:p>
          <a:p>
            <a:r>
              <a:rPr lang="en-US" sz="1400" dirty="0"/>
              <a:t/>
            </a:r>
            <a:br>
              <a:rPr lang="en-US" sz="1400" dirty="0"/>
            </a:br>
            <a:r>
              <a:rPr lang="en-US" sz="1400" b="1" dirty="0" smtClean="0"/>
              <a:t>Server monitoring / debugging</a:t>
            </a:r>
            <a:endParaRPr lang="en-US" sz="1400" b="1" dirty="0"/>
          </a:p>
          <a:p>
            <a:r>
              <a:rPr lang="en-US" sz="1400" dirty="0"/>
              <a:t>  * </a:t>
            </a:r>
            <a:r>
              <a:rPr lang="en-US" sz="1400" dirty="0" err="1"/>
              <a:t>exception_notification</a:t>
            </a:r>
            <a:r>
              <a:rPr lang="en-US" sz="1400" dirty="0"/>
              <a:t> (2.4.0</a:t>
            </a:r>
            <a:r>
              <a:rPr lang="en-US" sz="1400" dirty="0" smtClean="0"/>
              <a:t>)</a:t>
            </a:r>
            <a:r>
              <a:rPr lang="en-US" sz="1400" dirty="0"/>
              <a:t/>
            </a:r>
            <a:br>
              <a:rPr lang="en-US" sz="1400" dirty="0"/>
            </a:br>
            <a:endParaRPr lang="en-US" sz="1400" dirty="0"/>
          </a:p>
          <a:p>
            <a:r>
              <a:rPr lang="en-US" sz="1400" b="1" dirty="0" smtClean="0"/>
              <a:t>Authentication</a:t>
            </a:r>
            <a:endParaRPr lang="en-US" sz="1400" b="1" dirty="0"/>
          </a:p>
          <a:p>
            <a:r>
              <a:rPr lang="en-US" sz="1400" dirty="0"/>
              <a:t>  * devise (1.3.4)</a:t>
            </a:r>
          </a:p>
          <a:p>
            <a:r>
              <a:rPr lang="en-US" sz="1400" dirty="0"/>
              <a:t>  * warden (1.0.4</a:t>
            </a:r>
            <a:r>
              <a:rPr lang="en-US" sz="1400" dirty="0" smtClean="0"/>
              <a:t>)</a:t>
            </a:r>
          </a:p>
          <a:p>
            <a:endParaRPr lang="en-US" sz="1400" dirty="0"/>
          </a:p>
          <a:p>
            <a:r>
              <a:rPr lang="en-US" sz="1400" b="1" dirty="0" smtClean="0"/>
              <a:t>Database</a:t>
            </a:r>
            <a:endParaRPr lang="de-CH" sz="1400" dirty="0"/>
          </a:p>
          <a:p>
            <a:r>
              <a:rPr lang="de-CH" sz="1400" dirty="0"/>
              <a:t>  * </a:t>
            </a:r>
            <a:r>
              <a:rPr lang="de-CH" sz="1400" dirty="0" err="1"/>
              <a:t>mysql</a:t>
            </a:r>
            <a:r>
              <a:rPr lang="de-CH" sz="1400" dirty="0"/>
              <a:t> (2.8.1)</a:t>
            </a:r>
          </a:p>
          <a:p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7233311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28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Projektumfang </a:t>
            </a:r>
            <a:r>
              <a:rPr lang="de-CH" dirty="0" smtClean="0"/>
              <a:t>Server - Codestatistik</a:t>
            </a:r>
            <a:endParaRPr lang="de-CH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099" y="1751294"/>
            <a:ext cx="8355080" cy="2808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86639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29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Projektumfang </a:t>
            </a:r>
            <a:r>
              <a:rPr lang="de-CH" dirty="0" smtClean="0"/>
              <a:t>Client (</a:t>
            </a:r>
            <a:r>
              <a:rPr lang="de-CH" dirty="0" err="1" smtClean="0"/>
              <a:t>Android</a:t>
            </a:r>
            <a:r>
              <a:rPr lang="de-CH" dirty="0" smtClean="0"/>
              <a:t>)</a:t>
            </a:r>
            <a:endParaRPr lang="de-CH" dirty="0"/>
          </a:p>
        </p:txBody>
      </p:sp>
      <p:pic>
        <p:nvPicPr>
          <p:cNvPr id="5" name="Picture 2" descr="C:\Users\schefe\AppData\Local\Microsoft\Windows\Temporary Internet Files\Content.IE5\PFEG0HII\MP900289113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9804" y="4744220"/>
            <a:ext cx="2059344" cy="13621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graphicFrame>
        <p:nvGraphicFramePr>
          <p:cNvPr id="7" name="Inhaltsplatzhalt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29772913"/>
              </p:ext>
            </p:extLst>
          </p:nvPr>
        </p:nvGraphicFramePr>
        <p:xfrm>
          <a:off x="457200" y="1481138"/>
          <a:ext cx="8229600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2832"/>
                <a:gridCol w="1913384"/>
                <a:gridCol w="1913384"/>
              </a:tblGrid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Posten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Anzahl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Davon Tests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Packages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10 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Anzahl eigene Klassen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59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25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LOC (Lines </a:t>
                      </a:r>
                      <a:r>
                        <a:rPr lang="de-CH" dirty="0" err="1" smtClean="0"/>
                        <a:t>Of</a:t>
                      </a:r>
                      <a:r>
                        <a:rPr lang="de-CH" baseline="0" dirty="0" smtClean="0"/>
                        <a:t> Code)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1422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NI (</a:t>
                      </a:r>
                      <a:r>
                        <a:rPr lang="de-CH" dirty="0" err="1" smtClean="0"/>
                        <a:t>Number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of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bytecode</a:t>
                      </a:r>
                      <a:r>
                        <a:rPr lang="de-CH" baseline="0" dirty="0" smtClean="0"/>
                        <a:t> </a:t>
                      </a:r>
                      <a:r>
                        <a:rPr lang="de-CH" baseline="0" dirty="0" err="1" smtClean="0"/>
                        <a:t>Instructions</a:t>
                      </a:r>
                      <a:r>
                        <a:rPr lang="de-CH" baseline="0" dirty="0" smtClean="0"/>
                        <a:t>)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7685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3306</a:t>
                      </a:r>
                      <a:endParaRPr lang="de-CH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de-CH" dirty="0" smtClean="0"/>
                        <a:t>Generierte Codezeilen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66</a:t>
                      </a:r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 smtClean="0"/>
                        <a:t>0</a:t>
                      </a:r>
                      <a:endParaRPr lang="de-CH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14801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sz="4400" dirty="0"/>
              <a:t>Einführung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6013765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Geplant: 1072h</a:t>
            </a:r>
          </a:p>
          <a:p>
            <a:r>
              <a:rPr lang="de-CH" dirty="0" smtClean="0"/>
              <a:t>Benötigt: 1023h</a:t>
            </a:r>
          </a:p>
          <a:p>
            <a:r>
              <a:rPr lang="de-CH" dirty="0" smtClean="0"/>
              <a:t>Ausstehend: ~20h</a:t>
            </a:r>
          </a:p>
          <a:p>
            <a:r>
              <a:rPr lang="de-CH" dirty="0" smtClean="0"/>
              <a:t>&gt; 200h pro Person</a:t>
            </a:r>
            <a:endParaRPr lang="de-CH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30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</a:t>
            </a:r>
            <a:endParaRPr lang="de-CH" dirty="0"/>
          </a:p>
        </p:txBody>
      </p:sp>
      <p:pic>
        <p:nvPicPr>
          <p:cNvPr id="12291" name="Picture 3" descr="D:\Users\Lukas Elmer\AppData\Local\Microsoft\Windows\Temporary Internet Files\Content.IE5\XOQ5FWV9\MP900399350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3573016"/>
            <a:ext cx="2677939" cy="26757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3" name="Picture 5" descr="D:\Users\Lukas Elmer\AppData\Local\Microsoft\Windows\Temporary Internet Files\Content.IE5\XOQ5FWV9\MP900216070[1]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586091"/>
            <a:ext cx="2649488" cy="177092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24709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31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CH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81794"/>
            <a:ext cx="4081548" cy="62956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194886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32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Milestone</a:t>
            </a:r>
            <a:endParaRPr lang="de-CH" dirty="0"/>
          </a:p>
        </p:txBody>
      </p:sp>
      <p:graphicFrame>
        <p:nvGraphicFramePr>
          <p:cNvPr id="5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29212149"/>
              </p:ext>
            </p:extLst>
          </p:nvPr>
        </p:nvGraphicFramePr>
        <p:xfrm>
          <a:off x="1043608" y="1340768"/>
          <a:ext cx="7056784" cy="48245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5745628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liennummernplatzhalt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33</a:t>
            </a:fld>
            <a:endParaRPr lang="de-DE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Aufwand pro Woche</a:t>
            </a:r>
            <a:endParaRPr lang="de-CH" dirty="0"/>
          </a:p>
        </p:txBody>
      </p:sp>
      <p:graphicFrame>
        <p:nvGraphicFramePr>
          <p:cNvPr id="5" name="Chart 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42354386"/>
              </p:ext>
            </p:extLst>
          </p:nvPr>
        </p:nvGraphicFramePr>
        <p:xfrm>
          <a:off x="323529" y="1196751"/>
          <a:ext cx="8496942" cy="44644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90118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Aufwand </a:t>
            </a:r>
            <a:r>
              <a:rPr lang="de-CH" dirty="0" smtClean="0"/>
              <a:t>pro Aktivität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34</a:t>
            </a:fld>
            <a:endParaRPr lang="de-DE"/>
          </a:p>
        </p:txBody>
      </p:sp>
      <p:graphicFrame>
        <p:nvGraphicFramePr>
          <p:cNvPr id="6" name="Chart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10825534"/>
              </p:ext>
            </p:extLst>
          </p:nvPr>
        </p:nvGraphicFramePr>
        <p:xfrm>
          <a:off x="2" y="1052736"/>
          <a:ext cx="9143998" cy="590465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1931787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467544" y="1495325"/>
            <a:ext cx="8229600" cy="4525963"/>
          </a:xfrm>
        </p:spPr>
        <p:txBody>
          <a:bodyPr/>
          <a:lstStyle/>
          <a:p>
            <a:r>
              <a:rPr lang="de-CH" dirty="0" err="1" smtClean="0"/>
              <a:t>Inception</a:t>
            </a:r>
            <a:r>
              <a:rPr lang="de-CH" dirty="0" smtClean="0"/>
              <a:t>, 3 Wochen</a:t>
            </a:r>
            <a:endParaRPr lang="de-CH" dirty="0"/>
          </a:p>
          <a:p>
            <a:pPr lvl="1"/>
            <a:r>
              <a:rPr lang="de-CH" dirty="0" smtClean="0"/>
              <a:t>MS1</a:t>
            </a:r>
            <a:endParaRPr lang="de-CH" dirty="0"/>
          </a:p>
          <a:p>
            <a:r>
              <a:rPr lang="de-CH" dirty="0" smtClean="0"/>
              <a:t>Elaboration, 4 Wochen</a:t>
            </a:r>
          </a:p>
          <a:p>
            <a:pPr lvl="1"/>
            <a:r>
              <a:rPr lang="de-CH" dirty="0" smtClean="0"/>
              <a:t>MS2, MS3</a:t>
            </a:r>
          </a:p>
          <a:p>
            <a:r>
              <a:rPr lang="de-CH" dirty="0" err="1" smtClean="0"/>
              <a:t>Construction</a:t>
            </a:r>
            <a:r>
              <a:rPr lang="de-CH" dirty="0" smtClean="0"/>
              <a:t>, 4 Wochen</a:t>
            </a:r>
            <a:endParaRPr lang="de-CH" dirty="0"/>
          </a:p>
          <a:p>
            <a:pPr lvl="1"/>
            <a:r>
              <a:rPr lang="de-CH" dirty="0" smtClean="0"/>
              <a:t>MS4, MS5</a:t>
            </a:r>
          </a:p>
          <a:p>
            <a:r>
              <a:rPr lang="de-CH" dirty="0" smtClean="0"/>
              <a:t>Transition, 2 Wochen</a:t>
            </a:r>
          </a:p>
          <a:p>
            <a:pPr lvl="1"/>
            <a:r>
              <a:rPr lang="de-CH" dirty="0" smtClean="0"/>
              <a:t>MS6</a:t>
            </a:r>
            <a:endParaRPr lang="de-CH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Projektverlauf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35</a:t>
            </a:fld>
            <a:endParaRPr lang="de-DE"/>
          </a:p>
        </p:txBody>
      </p:sp>
      <p:pic>
        <p:nvPicPr>
          <p:cNvPr id="6146" name="Picture 2" descr="C:\Users\schefe\AppData\Local\Microsoft\Windows\Temporary Internet Files\Content.IE5\YW39FB0M\MC900431643[1]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601" y="4869160"/>
            <a:ext cx="1426468" cy="14264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837171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 (immer) auf Kurs</a:t>
            </a:r>
          </a:p>
          <a:p>
            <a:pPr lvl="1"/>
            <a:r>
              <a:rPr lang="de-CH" dirty="0"/>
              <a:t>Projektplan </a:t>
            </a:r>
            <a:r>
              <a:rPr lang="de-CH" dirty="0" smtClean="0"/>
              <a:t>eingehalten</a:t>
            </a:r>
          </a:p>
          <a:p>
            <a:pPr lvl="1"/>
            <a:r>
              <a:rPr lang="de-CH" dirty="0" smtClean="0"/>
              <a:t>Termine wahrgenommen</a:t>
            </a:r>
            <a:endParaRPr lang="de-CH" dirty="0" smtClean="0"/>
          </a:p>
          <a:p>
            <a:r>
              <a:rPr lang="de-CH" dirty="0" smtClean="0"/>
              <a:t>Zusammenarbeit </a:t>
            </a:r>
            <a:r>
              <a:rPr lang="de-CH" dirty="0" smtClean="0"/>
              <a:t>fantastisch</a:t>
            </a:r>
          </a:p>
          <a:p>
            <a:pPr lvl="1"/>
            <a:r>
              <a:rPr lang="de-CH" dirty="0"/>
              <a:t>Aufwand gleichmässig </a:t>
            </a:r>
            <a:r>
              <a:rPr lang="de-CH" dirty="0" smtClean="0"/>
              <a:t>verteilt</a:t>
            </a:r>
            <a:endParaRPr lang="de-CH" dirty="0" smtClean="0"/>
          </a:p>
          <a:p>
            <a:r>
              <a:rPr lang="de-CH" dirty="0" smtClean="0"/>
              <a:t>SE1 Theorie angewendet</a:t>
            </a:r>
            <a:endParaRPr lang="de-CH" dirty="0" smtClean="0"/>
          </a:p>
          <a:p>
            <a:r>
              <a:rPr lang="de-CH" dirty="0" smtClean="0"/>
              <a:t>Neue Technologien kennengelernt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 smtClean="0"/>
              <a:t>Projektverlauf - Positive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36</a:t>
            </a:fld>
            <a:endParaRPr lang="de-DE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4723433"/>
            <a:ext cx="1428750" cy="14287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474457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CH" dirty="0" smtClean="0"/>
              <a:t>Aufwand gross</a:t>
            </a:r>
          </a:p>
          <a:p>
            <a:pPr lvl="1"/>
            <a:r>
              <a:rPr lang="de-CH" dirty="0"/>
              <a:t>Viele Sitzungen, viel </a:t>
            </a:r>
            <a:r>
              <a:rPr lang="de-CH" dirty="0" smtClean="0"/>
              <a:t>Zeit</a:t>
            </a:r>
          </a:p>
          <a:p>
            <a:pPr lvl="1"/>
            <a:r>
              <a:rPr lang="de-CH" dirty="0" smtClean="0"/>
              <a:t>Viele Dokumente, wenig Programmieren</a:t>
            </a:r>
          </a:p>
          <a:p>
            <a:pPr lvl="1"/>
            <a:r>
              <a:rPr lang="de-CH" dirty="0"/>
              <a:t>Konzentration auf </a:t>
            </a:r>
            <a:r>
              <a:rPr lang="de-CH" dirty="0" smtClean="0"/>
              <a:t>Details</a:t>
            </a:r>
            <a:endParaRPr lang="de-CH" dirty="0" smtClean="0"/>
          </a:p>
          <a:p>
            <a:r>
              <a:rPr lang="de-CH" dirty="0"/>
              <a:t>Verschiedene Konventionen</a:t>
            </a:r>
          </a:p>
          <a:p>
            <a:pPr lvl="1"/>
            <a:r>
              <a:rPr lang="de-CH" dirty="0" err="1"/>
              <a:t>Android</a:t>
            </a:r>
            <a:r>
              <a:rPr lang="de-CH" dirty="0"/>
              <a:t> </a:t>
            </a:r>
            <a:r>
              <a:rPr lang="de-CH" dirty="0" err="1"/>
              <a:t>vs</a:t>
            </a:r>
            <a:r>
              <a:rPr lang="de-CH" dirty="0"/>
              <a:t> Ruby on </a:t>
            </a:r>
            <a:r>
              <a:rPr lang="de-CH" dirty="0" err="1" smtClean="0"/>
              <a:t>Rails</a:t>
            </a:r>
            <a:endParaRPr lang="de-CH" dirty="0" smtClean="0"/>
          </a:p>
          <a:p>
            <a:r>
              <a:rPr lang="de-CH" dirty="0" smtClean="0"/>
              <a:t>Technisch von </a:t>
            </a:r>
            <a:r>
              <a:rPr lang="de-CH" dirty="0" err="1" smtClean="0"/>
              <a:t>Android</a:t>
            </a:r>
            <a:r>
              <a:rPr lang="de-CH" dirty="0" smtClean="0"/>
              <a:t> enttäuscht</a:t>
            </a:r>
          </a:p>
          <a:p>
            <a:pPr lvl="1"/>
            <a:r>
              <a:rPr lang="de-CH" dirty="0" smtClean="0"/>
              <a:t>Neue Technologie, wenig Tools</a:t>
            </a:r>
          </a:p>
          <a:p>
            <a:pPr lvl="1"/>
            <a:r>
              <a:rPr lang="de-CH" dirty="0" smtClean="0"/>
              <a:t>SDK: Viele Änderungen und Erweiterungen, nicht durchdachte SDK Klassen und Konzepte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CH" dirty="0"/>
              <a:t>Projektverlauf - Negative </a:t>
            </a:r>
            <a:r>
              <a:rPr lang="de-CH" dirty="0" smtClean="0"/>
              <a:t>Aspekte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37</a:t>
            </a:fld>
            <a:endParaRPr lang="de-DE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8"/>
          <a:stretch/>
        </p:blipFill>
        <p:spPr bwMode="auto">
          <a:xfrm>
            <a:off x="7148264" y="5169768"/>
            <a:ext cx="1600200" cy="14995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3982456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Keine </a:t>
            </a:r>
            <a:r>
              <a:rPr lang="de-CH" dirty="0" smtClean="0"/>
              <a:t>grossen Probleme</a:t>
            </a:r>
          </a:p>
          <a:p>
            <a:pPr lvl="1"/>
            <a:r>
              <a:rPr lang="de-CH" dirty="0" smtClean="0"/>
              <a:t>Architekturprototyp deckte technische Risiken ab</a:t>
            </a:r>
            <a:endParaRPr lang="de-CH" dirty="0" smtClean="0"/>
          </a:p>
          <a:p>
            <a:r>
              <a:rPr lang="de-CH" dirty="0" smtClean="0"/>
              <a:t>Abgleichen </a:t>
            </a:r>
            <a:r>
              <a:rPr lang="de-CH" dirty="0" smtClean="0"/>
              <a:t>von Dokumenten bei Konflikten (</a:t>
            </a:r>
            <a:r>
              <a:rPr lang="de-CH" dirty="0" err="1" smtClean="0"/>
              <a:t>Merging</a:t>
            </a:r>
            <a:r>
              <a:rPr lang="de-CH" dirty="0" smtClean="0"/>
              <a:t> Tool von Word)</a:t>
            </a:r>
          </a:p>
          <a:p>
            <a:r>
              <a:rPr lang="de-CH" dirty="0" smtClean="0"/>
              <a:t>Koordination Team aufwändig</a:t>
            </a:r>
          </a:p>
          <a:p>
            <a:pPr lvl="1"/>
            <a:r>
              <a:rPr lang="de-CH" dirty="0" smtClean="0"/>
              <a:t>Projektleiter hat gefehlt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dirty="0"/>
              <a:t>Projektverlauf - </a:t>
            </a:r>
            <a:r>
              <a:rPr lang="de-CH" dirty="0" smtClean="0"/>
              <a:t>Probleme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38</a:t>
            </a:fld>
            <a:endParaRPr lang="de-DE"/>
          </a:p>
        </p:txBody>
      </p:sp>
      <p:pic>
        <p:nvPicPr>
          <p:cNvPr id="3075" name="Picture 3" descr="C:\Users\schefe\Desktop\symbol-error-150x150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8" y="4797152"/>
            <a:ext cx="1428750" cy="1428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454494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Projekt-</a:t>
            </a:r>
            <a:r>
              <a:rPr lang="de-CH" dirty="0" smtClean="0"/>
              <a:t>, Zeitmanagement </a:t>
            </a:r>
          </a:p>
          <a:p>
            <a:pPr lvl="1"/>
            <a:r>
              <a:rPr lang="de-CH" dirty="0" smtClean="0"/>
              <a:t>Einteilen von Arbeiten in Arbeitspakete</a:t>
            </a:r>
          </a:p>
          <a:p>
            <a:pPr lvl="1"/>
            <a:r>
              <a:rPr lang="de-CH" dirty="0" smtClean="0"/>
              <a:t>Anwenden agiler </a:t>
            </a:r>
            <a:r>
              <a:rPr lang="de-CH" dirty="0" smtClean="0"/>
              <a:t>Softwareentwicklung</a:t>
            </a:r>
          </a:p>
          <a:p>
            <a:pPr lvl="1"/>
            <a:r>
              <a:rPr lang="de-CH" dirty="0"/>
              <a:t>Arbeiten im </a:t>
            </a:r>
            <a:r>
              <a:rPr lang="de-CH" dirty="0" smtClean="0"/>
              <a:t>Team</a:t>
            </a:r>
            <a:endParaRPr lang="de-CH" dirty="0" smtClean="0"/>
          </a:p>
          <a:p>
            <a:r>
              <a:rPr lang="de-CH" dirty="0" smtClean="0"/>
              <a:t>Technologie</a:t>
            </a:r>
          </a:p>
          <a:p>
            <a:pPr lvl="1"/>
            <a:r>
              <a:rPr lang="de-CH" dirty="0" smtClean="0"/>
              <a:t>Programmierkenntnisse </a:t>
            </a:r>
            <a:r>
              <a:rPr lang="de-CH" dirty="0"/>
              <a:t>verbessert</a:t>
            </a:r>
          </a:p>
          <a:p>
            <a:pPr lvl="1"/>
            <a:r>
              <a:rPr lang="de-CH" dirty="0" smtClean="0"/>
              <a:t>Ruby </a:t>
            </a:r>
            <a:r>
              <a:rPr lang="de-CH" dirty="0" smtClean="0"/>
              <a:t>on </a:t>
            </a:r>
            <a:r>
              <a:rPr lang="de-CH" dirty="0" err="1" smtClean="0"/>
              <a:t>Rails</a:t>
            </a:r>
            <a:endParaRPr lang="de-CH" dirty="0" smtClean="0"/>
          </a:p>
          <a:p>
            <a:pPr lvl="1"/>
            <a:r>
              <a:rPr lang="de-CH" dirty="0" err="1" smtClean="0"/>
              <a:t>Android</a:t>
            </a:r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 smtClean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Erkenntnisse/Erfahrungen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39</a:t>
            </a:fld>
            <a:endParaRPr lang="de-DE"/>
          </a:p>
        </p:txBody>
      </p:sp>
      <p:pic>
        <p:nvPicPr>
          <p:cNvPr id="4098" name="Picture 2" descr="C:\Users\schefe\AppData\Local\Microsoft\Windows\Temporary Internet Files\Content.IE5\5MBT18M7\MP900438739[1]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4559170"/>
            <a:ext cx="2524236" cy="16828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</p:spTree>
    <p:extLst>
      <p:ext uri="{BB962C8B-B14F-4D97-AF65-F5344CB8AC3E}">
        <p14:creationId xmlns:p14="http://schemas.microsoft.com/office/powerpoint/2010/main" val="2008558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24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4288703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CH" dirty="0" smtClean="0"/>
              <a:t>Erfolgreiches Projekt</a:t>
            </a:r>
          </a:p>
          <a:p>
            <a:r>
              <a:rPr lang="de-CH" dirty="0" smtClean="0"/>
              <a:t>Super Teamwork</a:t>
            </a:r>
            <a:endParaRPr lang="de-CH" dirty="0" smtClean="0"/>
          </a:p>
          <a:p>
            <a:r>
              <a:rPr lang="de-CH" dirty="0" smtClean="0"/>
              <a:t>SE1 Kenntnisse verinnerlicht</a:t>
            </a:r>
          </a:p>
          <a:p>
            <a:r>
              <a:rPr lang="de-CH" dirty="0" smtClean="0"/>
              <a:t>Architektur wichtig</a:t>
            </a:r>
          </a:p>
          <a:p>
            <a:pPr lvl="1"/>
            <a:r>
              <a:rPr lang="de-CH" dirty="0" smtClean="0"/>
              <a:t>Lose Kopplung</a:t>
            </a:r>
          </a:p>
          <a:p>
            <a:pPr lvl="1"/>
            <a:r>
              <a:rPr lang="de-CH" dirty="0" smtClean="0"/>
              <a:t>Keine zyklischen Abhängigkeiten</a:t>
            </a:r>
            <a:endParaRPr lang="de-CH" dirty="0" smtClean="0"/>
          </a:p>
          <a:p>
            <a:r>
              <a:rPr lang="de-CH" dirty="0" smtClean="0"/>
              <a:t>Koordination gemeistert</a:t>
            </a:r>
            <a:endParaRPr lang="de-CH" dirty="0" smtClean="0"/>
          </a:p>
          <a:p>
            <a:endParaRPr lang="de-CH" dirty="0" smtClean="0"/>
          </a:p>
          <a:p>
            <a:endParaRPr lang="de-CH" dirty="0"/>
          </a:p>
          <a:p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Zusammenfassung</a:t>
            </a:r>
            <a:endParaRPr lang="de-CH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40</a:t>
            </a:fld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0272" y="4878685"/>
            <a:ext cx="1553303" cy="15015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4710043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1331640" y="2132856"/>
            <a:ext cx="3672408" cy="1440160"/>
          </a:xfrm>
        </p:spPr>
        <p:txBody>
          <a:bodyPr/>
          <a:lstStyle/>
          <a:p>
            <a:pPr marL="109728" indent="0">
              <a:buNone/>
            </a:pPr>
            <a:r>
              <a:rPr lang="de-CH" dirty="0" smtClean="0"/>
              <a:t>Vielen Dank für Ihre Aufmerksamkeit!</a:t>
            </a:r>
            <a:endParaRPr lang="de-CH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 smtClean="0"/>
              <a:t>Fragen</a:t>
            </a:r>
            <a:endParaRPr lang="de-CH" dirty="0"/>
          </a:p>
        </p:txBody>
      </p:sp>
      <p:pic>
        <p:nvPicPr>
          <p:cNvPr id="5122" name="Picture 2" descr="C:\Users\schefe\AppData\Local\Microsoft\Windows\Temporary Internet Files\Content.IE5\PFEG0HII\MP900315598[1]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24944"/>
            <a:ext cx="2547196" cy="1817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6AE60A-B69C-4790-82F7-3882EDF23186}" type="slidenum">
              <a:rPr lang="de-DE" smtClean="0"/>
              <a:t>41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21474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93039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928239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2838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863358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06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535034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IMG_20110311_083723"/>
          <p:cNvPicPr>
            <a:picLocks noGrp="1" noChangeAspect="1"/>
          </p:cNvPicPr>
          <p:nvPr isPhoto="1"/>
        </p:nvPicPr>
        <p:blipFill>
          <a:blip r:embed="rId3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0"/>
            <a:ext cx="51435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3202068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 descr="PICT0007"/>
          <p:cNvPicPr>
            <a:picLocks noGrp="1" noChangeAspect="1"/>
          </p:cNvPicPr>
          <p:nvPr isPhoto="1"/>
        </p:nvPicPr>
        <p:blipFill>
          <a:blip r:embed="rId3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512" y="0"/>
            <a:ext cx="444500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220" y="1390491"/>
            <a:ext cx="3641304" cy="36413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feld 2"/>
          <p:cNvSpPr txBox="1"/>
          <p:nvPr/>
        </p:nvSpPr>
        <p:spPr>
          <a:xfrm>
            <a:off x="5135240" y="4810036"/>
            <a:ext cx="32812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Zukunft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7" name="Textfeld 6"/>
          <p:cNvSpPr txBox="1"/>
          <p:nvPr/>
        </p:nvSpPr>
        <p:spPr>
          <a:xfrm>
            <a:off x="-36512" y="4810036"/>
            <a:ext cx="4445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(</a:t>
            </a:r>
            <a:r>
              <a:rPr lang="de-CH" sz="4800" b="1" dirty="0" err="1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Deprecated</a:t>
            </a:r>
            <a:r>
              <a:rPr lang="de-CH" sz="36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)</a:t>
            </a:r>
            <a:endParaRPr lang="de-CH" sz="36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15315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hsr_elmer">
  <a:themeElements>
    <a:clrScheme name="Blaustich">
      <a:dk1>
        <a:srgbClr val="242424"/>
      </a:dk1>
      <a:lt1>
        <a:sysClr val="window" lastClr="FFFFFF"/>
      </a:lt1>
      <a:dk2>
        <a:srgbClr val="4D5EFD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hsr_elmer</Template>
  <TotalTime>0</TotalTime>
  <Words>669</Words>
  <Application>Microsoft Office PowerPoint</Application>
  <PresentationFormat>Bildschirmpräsentation (4:3)</PresentationFormat>
  <Paragraphs>364</Paragraphs>
  <Slides>41</Slides>
  <Notes>40</Notes>
  <HiddenSlides>3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41</vt:i4>
      </vt:variant>
    </vt:vector>
  </HeadingPairs>
  <TitlesOfParts>
    <vt:vector size="42" baseType="lpstr">
      <vt:lpstr>hsr_elmer</vt:lpstr>
      <vt:lpstr>Mobile Reporting Tool</vt:lpstr>
      <vt:lpstr>Inhalt</vt:lpstr>
      <vt:lpstr>Einführung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Problembeschreibung</vt:lpstr>
      <vt:lpstr>Ziele</vt:lpstr>
      <vt:lpstr>Architektur Übersicht</vt:lpstr>
      <vt:lpstr>Tiers</vt:lpstr>
      <vt:lpstr>Realisierte Funktionen Client (Android)</vt:lpstr>
      <vt:lpstr>Realisierte Funktionen Server (Rails)</vt:lpstr>
      <vt:lpstr>Domainmodel </vt:lpstr>
      <vt:lpstr>Design Model Server (Rails)</vt:lpstr>
      <vt:lpstr>Design Model Client (Android)</vt:lpstr>
      <vt:lpstr>Layers / Packages</vt:lpstr>
      <vt:lpstr>Layers / Packages</vt:lpstr>
      <vt:lpstr>PowerPoint-Präsentation</vt:lpstr>
      <vt:lpstr>Live Demo</vt:lpstr>
      <vt:lpstr>Projektumfang</vt:lpstr>
      <vt:lpstr>Projektumfang Server (Rails)</vt:lpstr>
      <vt:lpstr>Projektumfang Server - Libraries</vt:lpstr>
      <vt:lpstr>Projektumfang Server - Codestatistik</vt:lpstr>
      <vt:lpstr>Projektumfang Client (Android)</vt:lpstr>
      <vt:lpstr>Aufwand</vt:lpstr>
      <vt:lpstr>PowerPoint-Präsentation</vt:lpstr>
      <vt:lpstr>Aufwand pro Milestone</vt:lpstr>
      <vt:lpstr>Aufwand pro Woche</vt:lpstr>
      <vt:lpstr>Aufwand pro Aktivität</vt:lpstr>
      <vt:lpstr>Projektverlauf</vt:lpstr>
      <vt:lpstr>Projektverlauf - Positive Aspekte</vt:lpstr>
      <vt:lpstr>Projektverlauf - Negative Aspekte</vt:lpstr>
      <vt:lpstr>Projektverlauf - Probleme</vt:lpstr>
      <vt:lpstr>Erkenntnisse/Erfahrungen</vt:lpstr>
      <vt:lpstr>Zusammenfassung</vt:lpstr>
      <vt:lpstr>Fragen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Lukas Elmer</dc:creator>
  <cp:lastModifiedBy>Lukas Elmer</cp:lastModifiedBy>
  <cp:revision>474</cp:revision>
  <dcterms:created xsi:type="dcterms:W3CDTF">2011-04-12T13:11:17Z</dcterms:created>
  <dcterms:modified xsi:type="dcterms:W3CDTF">2011-05-31T16:58:35Z</dcterms:modified>
</cp:coreProperties>
</file>